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4" r:id="rId2"/>
    <p:sldMasterId id="2147483672" r:id="rId3"/>
    <p:sldMasterId id="2147483680" r:id="rId4"/>
    <p:sldMasterId id="2147483736" r:id="rId5"/>
    <p:sldMasterId id="2147483688" r:id="rId6"/>
    <p:sldMasterId id="2147483713" r:id="rId7"/>
  </p:sldMasterIdLst>
  <p:notesMasterIdLst>
    <p:notesMasterId r:id="rId21"/>
  </p:notesMasterIdLst>
  <p:sldIdLst>
    <p:sldId id="258" r:id="rId8"/>
    <p:sldId id="275" r:id="rId9"/>
    <p:sldId id="284" r:id="rId10"/>
    <p:sldId id="287" r:id="rId11"/>
    <p:sldId id="285" r:id="rId12"/>
    <p:sldId id="286" r:id="rId13"/>
    <p:sldId id="289" r:id="rId14"/>
    <p:sldId id="290" r:id="rId15"/>
    <p:sldId id="291" r:id="rId16"/>
    <p:sldId id="292" r:id="rId17"/>
    <p:sldId id="293" r:id="rId18"/>
    <p:sldId id="288" r:id="rId19"/>
    <p:sldId id="28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issa myers" initials="cm" lastIdx="2" clrIdx="0">
    <p:extLst>
      <p:ext uri="{19B8F6BF-5375-455C-9EA6-DF929625EA0E}">
        <p15:presenceInfo xmlns:p15="http://schemas.microsoft.com/office/powerpoint/2012/main" userId="75c79aed56ac0b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937"/>
    <a:srgbClr val="CD9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 autoAdjust="0"/>
    <p:restoredTop sz="92277" autoAdjust="0"/>
  </p:normalViewPr>
  <p:slideViewPr>
    <p:cSldViewPr snapToGrid="0" snapToObjects="1">
      <p:cViewPr varScale="1">
        <p:scale>
          <a:sx n="106" d="100"/>
          <a:sy n="106" d="100"/>
        </p:scale>
        <p:origin x="19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F189-53B8-485F-836E-E07CD3F85045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1719B-0338-48DB-90F6-A2C4B18B2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on physics department and psychology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1719B-0338-48DB-90F6-A2C4B18B26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01517"/>
            <a:ext cx="82296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729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3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9109" y="753259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9109" y="2426569"/>
            <a:ext cx="401635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97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09109" y="1488271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3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058904"/>
            <a:ext cx="5562600" cy="1470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4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1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3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166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4764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59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7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768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37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768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81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6129"/>
            <a:ext cx="8229600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86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744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7704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98258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7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14069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26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853019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0457"/>
            <a:ext cx="8229600" cy="4087464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26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250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4250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2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4088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66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9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33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950362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42038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85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32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2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56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53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656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53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684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64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288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23248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3802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3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50917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4386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17655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3626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90253"/>
            <a:ext cx="8229600" cy="4285663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9946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0752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752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1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15000"/>
            <a:ext cx="8229600" cy="14700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516"/>
            <a:ext cx="8229599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7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7644" y="2426569"/>
            <a:ext cx="3031592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FDA4-5734-0949-BDA6-D0D6FDC31663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AB15-73F2-6A4F-B882-FCD5E5C83B5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8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3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FA1A-A022-D649-8AD9-9F30A5C06CF5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A361-AE56-CD4A-B91B-4241634854C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owerpoint-04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9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6" r:id="rId2"/>
    <p:sldLayoutId id="2147483687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4534A80-8F0F-8B4A-B1EE-DA8BDE36D26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BDBB472-D40B-B948-A0B6-260DEB7BCB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10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4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7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43CACD-E90F-B945-A583-CAB10D8D8394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32821AE-27C5-2448-940B-495755ADA7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Analysis of Fire Fighting Methods using Cellular Automaton Modeling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88682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Wilson, Brent D. Foy</a:t>
            </a:r>
          </a:p>
        </p:txBody>
      </p:sp>
    </p:spTree>
    <p:extLst>
      <p:ext uri="{BB962C8B-B14F-4D97-AF65-F5344CB8AC3E}">
        <p14:creationId xmlns:p14="http://schemas.microsoft.com/office/powerpoint/2010/main" val="3492364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761B-AFEB-49A2-BB23-F677167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98DC5-6916-415C-AE23-21DE91EE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866238" cy="413114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Mass matrix element by element multiplied by binary mask of trees on fire</a:t>
            </a:r>
          </a:p>
          <a:p>
            <a:r>
              <a:rPr lang="en-US" sz="2800" dirty="0"/>
              <a:t>Matrix 2D convolution with 5x5 Gaussian Kernel</a:t>
            </a:r>
          </a:p>
          <a:p>
            <a:r>
              <a:rPr lang="en-US" sz="2800" dirty="0"/>
              <a:t>Matrix of random values between 0-1 generated</a:t>
            </a:r>
          </a:p>
          <a:p>
            <a:r>
              <a:rPr lang="en-US" sz="2800" dirty="0"/>
              <a:t>New tree set on fire if random value is bellow convoluted value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CE4C47-9D9F-42D5-82FF-D416CA261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38" y="1993520"/>
            <a:ext cx="3648546" cy="2992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55BE8-6AB4-4CC9-930C-419912C69BB6}"/>
              </a:ext>
            </a:extLst>
          </p:cNvPr>
          <p:cNvSpPr txBox="1"/>
          <p:nvPr/>
        </p:nvSpPr>
        <p:spPr>
          <a:xfrm>
            <a:off x="5323438" y="4986468"/>
            <a:ext cx="364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5x5 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91149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4AE3-DCAC-4B46-B7E7-464F3580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6" name="Sim">
            <a:hlinkClick r:id="" action="ppaction://media"/>
            <a:extLst>
              <a:ext uri="{FF2B5EF4-FFF2-40B4-BE49-F238E27FC236}">
                <a16:creationId xmlns:a16="http://schemas.microsoft.com/office/drawing/2014/main" id="{E6FFD51A-25E5-4BB6-9BE2-4BA422F61E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2867" y="1357705"/>
            <a:ext cx="5291107" cy="529110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F60D5-ADE4-4204-9180-B9B739F9BF40}"/>
              </a:ext>
            </a:extLst>
          </p:cNvPr>
          <p:cNvSpPr txBox="1"/>
          <p:nvPr/>
        </p:nvSpPr>
        <p:spPr>
          <a:xfrm>
            <a:off x="362139" y="1855960"/>
            <a:ext cx="3033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Lighter colors is more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60 GB data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minutes each to process control and over quenching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minutes to process cutting trees and controlled fire</a:t>
            </a:r>
          </a:p>
        </p:txBody>
      </p:sp>
    </p:spTree>
    <p:extLst>
      <p:ext uri="{BB962C8B-B14F-4D97-AF65-F5344CB8AC3E}">
        <p14:creationId xmlns:p14="http://schemas.microsoft.com/office/powerpoint/2010/main" val="24752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6242-C330-49D4-8389-16747D10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601" y="138540"/>
            <a:ext cx="2381061" cy="4632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Graphs</a:t>
            </a:r>
          </a:p>
        </p:txBody>
      </p:sp>
      <p:pic>
        <p:nvPicPr>
          <p:cNvPr id="21" name="Content Placeholder 2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135F8A6-8432-4A0B-A56C-BC5DE1414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3399" y="3744650"/>
            <a:ext cx="3658994" cy="2743200"/>
          </a:xfrm>
        </p:spPr>
      </p:pic>
      <p:pic>
        <p:nvPicPr>
          <p:cNvPr id="23" name="Picture 2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825B65E-0DFA-4848-A859-F059BEEB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8" y="1001450"/>
            <a:ext cx="3658994" cy="2743200"/>
          </a:xfrm>
          <a:prstGeom prst="rect">
            <a:avLst/>
          </a:prstGeom>
        </p:spPr>
      </p:pic>
      <p:pic>
        <p:nvPicPr>
          <p:cNvPr id="25" name="Picture 2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1D1536F-251C-4E0B-9D09-611D1A70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9" y="1001450"/>
            <a:ext cx="3658994" cy="2743200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F4A1BB7-2A35-4BC9-9445-12CB58B8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8" y="3744650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E7AE-7A13-48EB-AD36-EB33964A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8FFEF-464F-4FD9-A48E-EB4F76F9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Camp Fire Final report (2018)</a:t>
            </a:r>
          </a:p>
          <a:p>
            <a:pPr marL="0" indent="0">
              <a:buNone/>
            </a:pPr>
            <a:r>
              <a:rPr lang="en-US" sz="2000" dirty="0"/>
              <a:t>[2] https://towardsdatascience.com/types-of-convolutions-in-deep-learning-717013397f4d</a:t>
            </a:r>
          </a:p>
          <a:p>
            <a:pPr marL="0" indent="0">
              <a:buNone/>
            </a:pPr>
            <a:r>
              <a:rPr lang="en-US" sz="2000" dirty="0"/>
              <a:t>[3] A. </a:t>
            </a:r>
            <a:r>
              <a:rPr lang="en-US" sz="2000" dirty="0" err="1"/>
              <a:t>Adamatzky</a:t>
            </a:r>
            <a:r>
              <a:rPr lang="en-US" sz="2000" dirty="0"/>
              <a:t>, Game of Life cellular automata. [electronic</a:t>
            </a:r>
          </a:p>
          <a:p>
            <a:pPr marL="0" indent="0">
              <a:buNone/>
            </a:pPr>
            <a:r>
              <a:rPr lang="en-US" sz="2000" dirty="0"/>
              <a:t>resource]. (Springer, 2010).</a:t>
            </a:r>
          </a:p>
        </p:txBody>
      </p:sp>
    </p:spTree>
    <p:extLst>
      <p:ext uri="{BB962C8B-B14F-4D97-AF65-F5344CB8AC3E}">
        <p14:creationId xmlns:p14="http://schemas.microsoft.com/office/powerpoint/2010/main" val="255058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6A9-B216-4F8F-B99E-AF96BC0C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Forest Fires and their Effects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F966A-6637-4CFA-B099-6EA8D138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70" y="1927683"/>
            <a:ext cx="2874475" cy="4131141"/>
          </a:xfrm>
        </p:spPr>
        <p:txBody>
          <a:bodyPr>
            <a:normAutofit/>
          </a:bodyPr>
          <a:lstStyle/>
          <a:p>
            <a:r>
              <a:rPr lang="en-US" sz="2800" dirty="0"/>
              <a:t>Camp Fire Wildfire</a:t>
            </a:r>
          </a:p>
          <a:p>
            <a:r>
              <a:rPr lang="en-US" sz="2800" dirty="0"/>
              <a:t>Destroyed over 150,000 acers</a:t>
            </a:r>
          </a:p>
          <a:p>
            <a:r>
              <a:rPr lang="en-US" sz="2800" dirty="0"/>
              <a:t>85 civilian deaths (2018) [1]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F9233F-47ED-450D-BA37-622C9D9F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87" y="1927683"/>
            <a:ext cx="5794218" cy="4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37AE-2BEC-45CE-80E8-B65C199C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AE66-84D6-45B3-B52A-A74DA1602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up of a grid of cells</a:t>
            </a:r>
          </a:p>
          <a:p>
            <a:r>
              <a:rPr lang="en-US" dirty="0"/>
              <a:t>Simulates interactions between closest cells</a:t>
            </a:r>
          </a:p>
          <a:p>
            <a:r>
              <a:rPr lang="en-US" dirty="0"/>
              <a:t>Most known example is Conway’s Game of Life</a:t>
            </a:r>
          </a:p>
        </p:txBody>
      </p:sp>
    </p:spTree>
    <p:extLst>
      <p:ext uri="{BB962C8B-B14F-4D97-AF65-F5344CB8AC3E}">
        <p14:creationId xmlns:p14="http://schemas.microsoft.com/office/powerpoint/2010/main" val="326130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AB6D-8B36-4D46-94FC-C0C806B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Conway's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9B-ABEF-4C7F-828B-C8DDCCB68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739640" cy="4131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Rules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live cell survives if it has two or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new cell is born whenever there are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other cells either die or remain inactive</a:t>
            </a:r>
          </a:p>
        </p:txBody>
      </p:sp>
      <p:pic>
        <p:nvPicPr>
          <p:cNvPr id="5" name="Picture 4" descr="A picture containing shoji, crossword puzzle, building&#10;&#10;Description generated with very high confidence">
            <a:extLst>
              <a:ext uri="{FF2B5EF4-FFF2-40B4-BE49-F238E27FC236}">
                <a16:creationId xmlns:a16="http://schemas.microsoft.com/office/drawing/2014/main" id="{E8F10629-1F47-40C6-8959-5B740E13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1" y="1397318"/>
            <a:ext cx="1879282" cy="187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67746-854D-4CD2-881E-FCA691E3C4ED}"/>
              </a:ext>
            </a:extLst>
          </p:cNvPr>
          <p:cNvSpPr txBox="1"/>
          <p:nvPr/>
        </p:nvSpPr>
        <p:spPr>
          <a:xfrm>
            <a:off x="6835141" y="3342799"/>
            <a:ext cx="187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“Glider”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8568CA-EA7F-4DF6-A174-55F995E97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0" t="26600" r="21831"/>
          <a:stretch/>
        </p:blipFill>
        <p:spPr>
          <a:xfrm>
            <a:off x="5585460" y="3702167"/>
            <a:ext cx="2369820" cy="2047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09475-8B05-4CB4-B104-92DF4C947F8E}"/>
              </a:ext>
            </a:extLst>
          </p:cNvPr>
          <p:cNvSpPr txBox="1"/>
          <p:nvPr/>
        </p:nvSpPr>
        <p:spPr>
          <a:xfrm>
            <a:off x="5052060" y="5755060"/>
            <a:ext cx="343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Turing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E4BC9-0D21-4E9D-AA05-02EB104E04BA}"/>
              </a:ext>
            </a:extLst>
          </p:cNvPr>
          <p:cNvSpPr txBox="1"/>
          <p:nvPr/>
        </p:nvSpPr>
        <p:spPr>
          <a:xfrm>
            <a:off x="325925" y="6124392"/>
            <a:ext cx="49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61413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D87-B54B-4CEE-A65B-3D5D99E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5D7B6B-CF8F-4BC5-939B-4BE85F24D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364" y="2127250"/>
            <a:ext cx="3635287" cy="41322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A8E4A-46F1-4EE7-9258-DFA71B99A92B}"/>
              </a:ext>
            </a:extLst>
          </p:cNvPr>
          <p:cNvSpPr txBox="1">
            <a:spLocks/>
          </p:cNvSpPr>
          <p:nvPr/>
        </p:nvSpPr>
        <p:spPr>
          <a:xfrm>
            <a:off x="457200" y="2127957"/>
            <a:ext cx="4669164" cy="413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Takes a matrix</a:t>
            </a:r>
          </a:p>
          <a:p>
            <a:r>
              <a:rPr lang="en-US" dirty="0"/>
              <a:t>Slides kernel over matrix</a:t>
            </a:r>
          </a:p>
          <a:p>
            <a:r>
              <a:rPr lang="en-US" dirty="0"/>
              <a:t>Kernel is usually a smaller matrix</a:t>
            </a:r>
          </a:p>
          <a:p>
            <a:r>
              <a:rPr lang="en-US" dirty="0"/>
              <a:t>Zero padded for same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F6895-D9AB-472E-9D51-F970D684A504}"/>
              </a:ext>
            </a:extLst>
          </p:cNvPr>
          <p:cNvSpPr txBox="1"/>
          <p:nvPr/>
        </p:nvSpPr>
        <p:spPr>
          <a:xfrm>
            <a:off x="8267700" y="6259513"/>
            <a:ext cx="49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1244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8111-A5AA-4BBD-BE04-633D74CE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Convolution</a:t>
            </a:r>
          </a:p>
        </p:txBody>
      </p:sp>
      <p:pic>
        <p:nvPicPr>
          <p:cNvPr id="5" name="Content Placeholder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2A4E5398-2A4C-42E1-BC45-E63A23E59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35" t="7607" r="9583" b="10857"/>
          <a:stretch/>
        </p:blipFill>
        <p:spPr>
          <a:xfrm>
            <a:off x="2832933" y="3161597"/>
            <a:ext cx="1635125" cy="14358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7D3FF-5AF6-4D9E-8FA8-ABE7D546E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0" t="7206" r="9259" b="10626"/>
          <a:stretch/>
        </p:blipFill>
        <p:spPr>
          <a:xfrm>
            <a:off x="521977" y="3018535"/>
            <a:ext cx="1967105" cy="1722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7527B-E965-4D1D-9BE3-EC4B3CCB6862}"/>
              </a:ext>
            </a:extLst>
          </p:cNvPr>
          <p:cNvSpPr txBox="1"/>
          <p:nvPr/>
        </p:nvSpPr>
        <p:spPr>
          <a:xfrm>
            <a:off x="159302" y="4777527"/>
            <a:ext cx="269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Game of Life 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CC99F-B2C4-492F-87AA-C2AD7002FDB2}"/>
              </a:ext>
            </a:extLst>
          </p:cNvPr>
          <p:cNvSpPr txBox="1"/>
          <p:nvPr/>
        </p:nvSpPr>
        <p:spPr>
          <a:xfrm>
            <a:off x="3003172" y="4592861"/>
            <a:ext cx="129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2D13FF-2BF6-4C94-8CBA-7BFD47AC3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2" t="7652" r="10064" b="10571"/>
          <a:stretch/>
        </p:blipFill>
        <p:spPr>
          <a:xfrm>
            <a:off x="4811909" y="3069718"/>
            <a:ext cx="1831225" cy="1619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210E61-CDCF-4488-80D6-7898163CF94D}"/>
              </a:ext>
            </a:extLst>
          </p:cNvPr>
          <p:cNvSpPr txBox="1"/>
          <p:nvPr/>
        </p:nvSpPr>
        <p:spPr>
          <a:xfrm>
            <a:off x="4593630" y="4689371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Convolution</a:t>
            </a:r>
          </a:p>
        </p:txBody>
      </p:sp>
      <p:pic>
        <p:nvPicPr>
          <p:cNvPr id="16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A19CE01-CC07-4302-A3A6-975479CC79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5" t="7279" r="9258" b="10561"/>
          <a:stretch/>
        </p:blipFill>
        <p:spPr>
          <a:xfrm>
            <a:off x="6986984" y="2981561"/>
            <a:ext cx="1929551" cy="1795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4306FA-2808-4058-B8CB-CFA5541F649B}"/>
              </a:ext>
            </a:extLst>
          </p:cNvPr>
          <p:cNvSpPr txBox="1"/>
          <p:nvPr/>
        </p:nvSpPr>
        <p:spPr>
          <a:xfrm>
            <a:off x="6841044" y="4777527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Board</a:t>
            </a:r>
          </a:p>
        </p:txBody>
      </p:sp>
    </p:spTree>
    <p:extLst>
      <p:ext uri="{BB962C8B-B14F-4D97-AF65-F5344CB8AC3E}">
        <p14:creationId xmlns:p14="http://schemas.microsoft.com/office/powerpoint/2010/main" val="351852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5828-9705-43CC-99C5-4C1D331A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3508-218E-47E2-B7EB-122ECDA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/>
          <a:p>
            <a:r>
              <a:rPr lang="en-US" dirty="0"/>
              <a:t>No protection – Control</a:t>
            </a:r>
          </a:p>
          <a:p>
            <a:r>
              <a:rPr lang="en-US" dirty="0"/>
              <a:t>Cutting down trees</a:t>
            </a:r>
          </a:p>
          <a:p>
            <a:r>
              <a:rPr lang="en-US" dirty="0"/>
              <a:t>Starting controlled fire</a:t>
            </a:r>
          </a:p>
          <a:p>
            <a:r>
              <a:rPr lang="en-US" dirty="0"/>
              <a:t>Over Quenching – Put out majority of fires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4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0374-B93A-4C43-AC74-A2534A3E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Cutting Trees and Controlled Fire</a:t>
            </a:r>
          </a:p>
        </p:txBody>
      </p:sp>
      <p:pic>
        <p:nvPicPr>
          <p:cNvPr id="5" name="Content Placeholder 4" descr="A close up of a tree&#10;&#10;Description generated with high confidence">
            <a:extLst>
              <a:ext uri="{FF2B5EF4-FFF2-40B4-BE49-F238E27FC236}">
                <a16:creationId xmlns:a16="http://schemas.microsoft.com/office/drawing/2014/main" id="{043E278B-933B-4F46-86F7-511CD9810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79" t="14648" r="37349" b="33740"/>
          <a:stretch/>
        </p:blipFill>
        <p:spPr>
          <a:xfrm>
            <a:off x="3499164" y="2363832"/>
            <a:ext cx="2145672" cy="2130334"/>
          </a:xfr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E9D4D2B-F572-414A-9230-E89206EAC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3" t="14319" r="37426" b="33566"/>
          <a:stretch/>
        </p:blipFill>
        <p:spPr>
          <a:xfrm>
            <a:off x="6314792" y="2233941"/>
            <a:ext cx="2372008" cy="2390116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7A46C66-8185-4F12-B5DC-6C1362240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3" t="14714" r="37426" b="33171"/>
          <a:stretch/>
        </p:blipFill>
        <p:spPr>
          <a:xfrm>
            <a:off x="457200" y="2285999"/>
            <a:ext cx="2372008" cy="2390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4ED5A5-082B-4AA1-B4A6-A61DB2F8E5CF}"/>
              </a:ext>
            </a:extLst>
          </p:cNvPr>
          <p:cNvSpPr txBox="1"/>
          <p:nvPr/>
        </p:nvSpPr>
        <p:spPr>
          <a:xfrm>
            <a:off x="457200" y="4676115"/>
            <a:ext cx="23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10DC0-716B-4DE0-A890-514A53C16C41}"/>
              </a:ext>
            </a:extLst>
          </p:cNvPr>
          <p:cNvSpPr txBox="1"/>
          <p:nvPr/>
        </p:nvSpPr>
        <p:spPr>
          <a:xfrm>
            <a:off x="3499164" y="4494166"/>
            <a:ext cx="214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at 20%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E9AFC-70B0-4B2D-B6A9-481480965D0C}"/>
              </a:ext>
            </a:extLst>
          </p:cNvPr>
          <p:cNvSpPr txBox="1"/>
          <p:nvPr/>
        </p:nvSpPr>
        <p:spPr>
          <a:xfrm>
            <a:off x="6314792" y="4624057"/>
            <a:ext cx="23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Centroid</a:t>
            </a:r>
          </a:p>
        </p:txBody>
      </p:sp>
    </p:spTree>
    <p:extLst>
      <p:ext uri="{BB962C8B-B14F-4D97-AF65-F5344CB8AC3E}">
        <p14:creationId xmlns:p14="http://schemas.microsoft.com/office/powerpoint/2010/main" val="192200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0DA7-1461-4D82-AC34-63444C4B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194ED-5373-4690-9EAC-ACDD42716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Plant age increased by simulation step size</a:t>
            </a:r>
          </a:p>
          <a:p>
            <a:r>
              <a:rPr lang="en-US" dirty="0"/>
              <a:t>Plant mass increases at linear rate until age of 100 years</a:t>
            </a:r>
          </a:p>
          <a:p>
            <a:r>
              <a:rPr lang="en-US" dirty="0"/>
              <a:t>Plant mass rapidly decrease until dead at 120 years</a:t>
            </a:r>
          </a:p>
          <a:p>
            <a:r>
              <a:rPr lang="en-US" dirty="0"/>
              <a:t>Plants spread with a 2D convolution with a 3x3 Kernel of 0.01</a:t>
            </a:r>
          </a:p>
          <a:p>
            <a:r>
              <a:rPr lang="en-US" dirty="0"/>
              <a:t>Matrix of random values between 0-1 generated</a:t>
            </a:r>
          </a:p>
          <a:p>
            <a:r>
              <a:rPr lang="en-US" dirty="0"/>
              <a:t>New tree created if random value is bellow convoluted value</a:t>
            </a:r>
          </a:p>
        </p:txBody>
      </p:sp>
    </p:spTree>
    <p:extLst>
      <p:ext uri="{BB962C8B-B14F-4D97-AF65-F5344CB8AC3E}">
        <p14:creationId xmlns:p14="http://schemas.microsoft.com/office/powerpoint/2010/main" val="24640680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 Option 2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 Option 3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 Option 4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ver Slide Option 5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over Slide Option 6 (includes title slide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nside Slide Option 1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Inside Slide Option 2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20200</TotalTime>
  <Words>357</Words>
  <Application>Microsoft Office PowerPoint</Application>
  <PresentationFormat>On-screen Show (4:3)</PresentationFormat>
  <Paragraphs>65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Times New Roman</vt:lpstr>
      <vt:lpstr>Cover Slide Option 2 (includes title slide, title/author slide, and ending slide)</vt:lpstr>
      <vt:lpstr>Cover Slide Option 3 (includes title slide, title/author slide, and ending slide)</vt:lpstr>
      <vt:lpstr>Cover Slide Option 4 (includes title slide, title/author slide, and ending slide)</vt:lpstr>
      <vt:lpstr>Cover Slide Option 5 (includes title slide, title/author slide, and ending slide)</vt:lpstr>
      <vt:lpstr>Cover Slide Option 6 (includes title slide and ending slide)</vt:lpstr>
      <vt:lpstr>Inside Slide Option 1 (includes different content layouts)</vt:lpstr>
      <vt:lpstr>Inside Slide Option 2 (includes different content layouts)</vt:lpstr>
      <vt:lpstr>Analysis of Fire Fighting Methods using Cellular Automaton Modeling</vt:lpstr>
      <vt:lpstr>Forest Fires and their Effects</vt:lpstr>
      <vt:lpstr>Cellular Automaton</vt:lpstr>
      <vt:lpstr>Conway's Game of Life</vt:lpstr>
      <vt:lpstr>2D Convolution</vt:lpstr>
      <vt:lpstr>Game of Life Convolution</vt:lpstr>
      <vt:lpstr>Methods Tested</vt:lpstr>
      <vt:lpstr>Cutting Trees and Controlled Fire</vt:lpstr>
      <vt:lpstr>Tree Simulation</vt:lpstr>
      <vt:lpstr>Fire Simulation</vt:lpstr>
      <vt:lpstr>Simulation</vt:lpstr>
      <vt:lpstr>Graphs</vt:lpstr>
      <vt:lpstr>References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Matthew Wilson</cp:lastModifiedBy>
  <cp:revision>235</cp:revision>
  <dcterms:created xsi:type="dcterms:W3CDTF">2016-09-27T14:33:50Z</dcterms:created>
  <dcterms:modified xsi:type="dcterms:W3CDTF">2019-04-24T23:57:29Z</dcterms:modified>
</cp:coreProperties>
</file>